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59" r:id="rId6"/>
    <p:sldId id="260" r:id="rId7"/>
    <p:sldId id="257" r:id="rId8"/>
    <p:sldId id="261" r:id="rId9"/>
    <p:sldId id="262" r:id="rId10"/>
    <p:sldId id="263" r:id="rId11"/>
    <p:sldId id="264" r:id="rId12"/>
    <p:sldId id="265" r:id="rId13"/>
    <p:sldId id="289" r:id="rId14"/>
    <p:sldId id="266" r:id="rId15"/>
    <p:sldId id="267" r:id="rId16"/>
    <p:sldId id="268" r:id="rId17"/>
    <p:sldId id="313" r:id="rId18"/>
    <p:sldId id="269" r:id="rId19"/>
    <p:sldId id="270" r:id="rId20"/>
    <p:sldId id="314" r:id="rId21"/>
    <p:sldId id="271" r:id="rId22"/>
    <p:sldId id="315" r:id="rId23"/>
    <p:sldId id="316" r:id="rId24"/>
    <p:sldId id="272" r:id="rId25"/>
    <p:sldId id="317" r:id="rId26"/>
    <p:sldId id="288" r:id="rId27"/>
    <p:sldId id="318" r:id="rId28"/>
  </p:sldIdLst>
  <p:sldSz cx="9144000" cy="5143500"/>
  <p:notesSz cx="6858000" cy="9144000"/>
  <p:custDataLst>
    <p:tags r:id="rId32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48" userDrawn="1">
          <p15:clr>
            <a:srgbClr val="A4A3A4"/>
          </p15:clr>
        </p15:guide>
        <p15:guide id="2" pos="28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48"/>
        <p:guide pos="287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gs" Target="tags/tag46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6a50203eb_0_2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36a50203eb_0_2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36a50203eb_0_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36a50203eb_0_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6a50203eb_0_3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36a50203eb_0_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36a50203eb_0_4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36a50203eb_0_4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36a50203eb_0_4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36a50203eb_0_4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36a50203eb_0_4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36a50203eb_0_4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6a50203eb_0_5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36a50203eb_0_5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36a50203eb_0_6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36a50203eb_0_6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36a50203eb_0_6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36a50203eb_0_6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6a50203eb_0_6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36a50203eb_0_6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3cf4c0643c_0_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3cf4c0643c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6a50203eb_0_6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36a50203eb_0_6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6a50203eb_0_6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36a50203eb_0_6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6a50203eb_0_7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36a50203eb_0_7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6a50203eb_0_7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36a50203eb_0_7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3cfe990a9f_0_6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3cfe990a9f_0_6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3cfe990a9f_0_6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3cfe990a9f_0_6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3cf4c0643c_0_1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3cf4c0643c_0_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3cf4c0643c_0_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3cf4c0643c_0_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3cf4c0643c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3cf4c0643c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cf4c0643c_0_2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3cf4c0643c_0_2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36a50203eb_0_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36a50203eb_0_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36a50203eb_0_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36a50203eb_0_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36a50203eb_0_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36a50203eb_0_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</a:fld>
            <a:endParaRPr lang="zh-TW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tags" Target="../tags/tag3.xml"/><Relationship Id="rId4" Type="http://schemas.openxmlformats.org/officeDocument/2006/relationships/image" Target="../media/image2.png"/><Relationship Id="rId3" Type="http://schemas.openxmlformats.org/officeDocument/2006/relationships/tags" Target="../tags/tag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6.png"/><Relationship Id="rId1" Type="http://schemas.openxmlformats.org/officeDocument/2006/relationships/tags" Target="../tags/tag1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tags" Target="../tags/tag19.xml"/><Relationship Id="rId4" Type="http://schemas.openxmlformats.org/officeDocument/2006/relationships/image" Target="../media/image18.png"/><Relationship Id="rId3" Type="http://schemas.openxmlformats.org/officeDocument/2006/relationships/tags" Target="../tags/tag18.xml"/><Relationship Id="rId2" Type="http://schemas.openxmlformats.org/officeDocument/2006/relationships/image" Target="../media/image17.png"/><Relationship Id="rId1" Type="http://schemas.openxmlformats.org/officeDocument/2006/relationships/tags" Target="../tags/tag17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0.png"/><Relationship Id="rId1" Type="http://schemas.openxmlformats.org/officeDocument/2006/relationships/tags" Target="../tags/tag20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1" Type="http://schemas.openxmlformats.org/officeDocument/2006/relationships/tags" Target="../tags/tag21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1" Type="http://schemas.openxmlformats.org/officeDocument/2006/relationships/tags" Target="../tags/tag2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tags" Target="../tags/tag25.xml"/><Relationship Id="rId4" Type="http://schemas.openxmlformats.org/officeDocument/2006/relationships/image" Target="../media/image24.png"/><Relationship Id="rId3" Type="http://schemas.openxmlformats.org/officeDocument/2006/relationships/tags" Target="../tags/tag24.xml"/><Relationship Id="rId2" Type="http://schemas.openxmlformats.org/officeDocument/2006/relationships/image" Target="../media/image23.png"/><Relationship Id="rId1" Type="http://schemas.openxmlformats.org/officeDocument/2006/relationships/tags" Target="../tags/tag23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7.png"/><Relationship Id="rId3" Type="http://schemas.openxmlformats.org/officeDocument/2006/relationships/tags" Target="../tags/tag27.xml"/><Relationship Id="rId2" Type="http://schemas.openxmlformats.org/officeDocument/2006/relationships/image" Target="../media/image26.png"/><Relationship Id="rId1" Type="http://schemas.openxmlformats.org/officeDocument/2006/relationships/tags" Target="../tags/tag2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30.png"/><Relationship Id="rId5" Type="http://schemas.openxmlformats.org/officeDocument/2006/relationships/tags" Target="../tags/tag30.xml"/><Relationship Id="rId4" Type="http://schemas.openxmlformats.org/officeDocument/2006/relationships/image" Target="../media/image29.png"/><Relationship Id="rId3" Type="http://schemas.openxmlformats.org/officeDocument/2006/relationships/tags" Target="../tags/tag29.xml"/><Relationship Id="rId2" Type="http://schemas.openxmlformats.org/officeDocument/2006/relationships/image" Target="../media/image28.png"/><Relationship Id="rId1" Type="http://schemas.openxmlformats.org/officeDocument/2006/relationships/tags" Target="../tags/tag2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tags" Target="../tags/tag33.xml"/><Relationship Id="rId4" Type="http://schemas.openxmlformats.org/officeDocument/2006/relationships/image" Target="../media/image32.png"/><Relationship Id="rId3" Type="http://schemas.openxmlformats.org/officeDocument/2006/relationships/tags" Target="../tags/tag32.xml"/><Relationship Id="rId2" Type="http://schemas.openxmlformats.org/officeDocument/2006/relationships/image" Target="../media/image31.png"/><Relationship Id="rId1" Type="http://schemas.openxmlformats.org/officeDocument/2006/relationships/tags" Target="../tags/tag3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9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36.png"/><Relationship Id="rId5" Type="http://schemas.openxmlformats.org/officeDocument/2006/relationships/tags" Target="../tags/tag36.xml"/><Relationship Id="rId4" Type="http://schemas.openxmlformats.org/officeDocument/2006/relationships/image" Target="../media/image35.png"/><Relationship Id="rId3" Type="http://schemas.openxmlformats.org/officeDocument/2006/relationships/tags" Target="../tags/tag35.xml"/><Relationship Id="rId2" Type="http://schemas.openxmlformats.org/officeDocument/2006/relationships/image" Target="../media/image34.png"/><Relationship Id="rId1" Type="http://schemas.openxmlformats.org/officeDocument/2006/relationships/tags" Target="../tags/tag3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tags" Target="../tags/tag6.xml"/><Relationship Id="rId4" Type="http://schemas.openxmlformats.org/officeDocument/2006/relationships/image" Target="../media/image5.png"/><Relationship Id="rId3" Type="http://schemas.openxmlformats.org/officeDocument/2006/relationships/tags" Target="../tags/tag5.xml"/><Relationship Id="rId2" Type="http://schemas.openxmlformats.org/officeDocument/2006/relationships/image" Target="../media/image4.png"/><Relationship Id="rId1" Type="http://schemas.openxmlformats.org/officeDocument/2006/relationships/tags" Target="../tags/tag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0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39.png"/><Relationship Id="rId5" Type="http://schemas.openxmlformats.org/officeDocument/2006/relationships/tags" Target="../tags/tag39.xml"/><Relationship Id="rId4" Type="http://schemas.openxmlformats.org/officeDocument/2006/relationships/image" Target="../media/image38.png"/><Relationship Id="rId3" Type="http://schemas.openxmlformats.org/officeDocument/2006/relationships/tags" Target="../tags/tag38.xml"/><Relationship Id="rId2" Type="http://schemas.openxmlformats.org/officeDocument/2006/relationships/image" Target="../media/image37.png"/><Relationship Id="rId1" Type="http://schemas.openxmlformats.org/officeDocument/2006/relationships/tags" Target="../tags/tag3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1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42.png"/><Relationship Id="rId5" Type="http://schemas.openxmlformats.org/officeDocument/2006/relationships/tags" Target="../tags/tag42.xml"/><Relationship Id="rId4" Type="http://schemas.openxmlformats.org/officeDocument/2006/relationships/image" Target="../media/image41.png"/><Relationship Id="rId3" Type="http://schemas.openxmlformats.org/officeDocument/2006/relationships/tags" Target="../tags/tag41.xml"/><Relationship Id="rId2" Type="http://schemas.openxmlformats.org/officeDocument/2006/relationships/image" Target="../media/image40.png"/><Relationship Id="rId1" Type="http://schemas.openxmlformats.org/officeDocument/2006/relationships/tags" Target="../tags/tag40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44.png"/><Relationship Id="rId3" Type="http://schemas.openxmlformats.org/officeDocument/2006/relationships/tags" Target="../tags/tag44.xml"/><Relationship Id="rId2" Type="http://schemas.openxmlformats.org/officeDocument/2006/relationships/image" Target="../media/image43.png"/><Relationship Id="rId1" Type="http://schemas.openxmlformats.org/officeDocument/2006/relationships/tags" Target="../tags/tag43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5.png"/><Relationship Id="rId1" Type="http://schemas.openxmlformats.org/officeDocument/2006/relationships/tags" Target="../tags/tag4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1" Type="http://schemas.openxmlformats.org/officeDocument/2006/relationships/tags" Target="../tags/tag7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tags" Target="../tags/tag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1.png"/><Relationship Id="rId3" Type="http://schemas.openxmlformats.org/officeDocument/2006/relationships/tags" Target="../tags/tag11.xml"/><Relationship Id="rId2" Type="http://schemas.openxmlformats.org/officeDocument/2006/relationships/image" Target="../media/image10.png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3.png"/><Relationship Id="rId3" Type="http://schemas.openxmlformats.org/officeDocument/2006/relationships/tags" Target="../tags/tag13.xml"/><Relationship Id="rId2" Type="http://schemas.openxmlformats.org/officeDocument/2006/relationships/image" Target="../media/image12.png"/><Relationship Id="rId1" Type="http://schemas.openxmlformats.org/officeDocument/2006/relationships/tags" Target="../tags/tag12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5.png"/><Relationship Id="rId3" Type="http://schemas.openxmlformats.org/officeDocument/2006/relationships/tags" Target="../tags/tag15.xml"/><Relationship Id="rId2" Type="http://schemas.openxmlformats.org/officeDocument/2006/relationships/image" Target="../media/image14.png"/><Relationship Id="rId1" Type="http://schemas.openxmlformats.org/officeDocument/2006/relationships/tags" Target="../tags/tag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311483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Blender</a:t>
            </a:r>
            <a:r>
              <a:rPr lang="zh-CN" altLang="zh-TW">
                <a:ea typeface="宋体" panose="02010600030101010101" pitchFamily="2" charset="-122"/>
              </a:rPr>
              <a:t>节点图实现</a:t>
            </a:r>
            <a:endParaRPr lang="zh-TW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>
                <a:ea typeface="宋体" panose="02010600030101010101" pitchFamily="2" charset="-122"/>
              </a:rPr>
              <a:t>1. </a:t>
            </a:r>
            <a:r>
              <a:rPr lang="zh-CN" altLang="en-US">
                <a:ea typeface="宋体" panose="02010600030101010101" pitchFamily="2" charset="-122"/>
              </a:rPr>
              <a:t>通用节点图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6" name="Google Shape;56;p13"/>
          <p:cNvSpPr txBox="1"/>
          <p:nvPr>
            <p:ph type="subTitle" idx="1"/>
          </p:nvPr>
        </p:nvSpPr>
        <p:spPr>
          <a:xfrm>
            <a:off x="312110" y="282638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by </a:t>
            </a:r>
            <a:r>
              <a:rPr lang="zh-TW"/>
              <a:t>最强人类韦少</a:t>
            </a:r>
            <a:endParaRPr lang="zh-TW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76350" y="3449955"/>
            <a:ext cx="1878330" cy="16516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490595" y="3449955"/>
            <a:ext cx="2162175" cy="164655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873115" y="3449955"/>
            <a:ext cx="2326005" cy="16211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/>
              <a:t>bNodeLink</a:t>
            </a:r>
            <a:endParaRPr lang="en-US" altLang="zh-TW"/>
          </a:p>
        </p:txBody>
      </p:sp>
      <p:sp>
        <p:nvSpPr>
          <p:cNvPr id="123" name="Google Shape;123;p22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</a:pPr>
            <a:r>
              <a:rPr lang="zh-CN" altLang="en-US">
                <a:ea typeface="宋体" panose="02010600030101010101" pitchFamily="2" charset="-122"/>
              </a:rPr>
              <a:t>输入输出</a:t>
            </a:r>
            <a:r>
              <a:rPr lang="en-US" altLang="zh-CN">
                <a:ea typeface="宋体" panose="02010600030101010101" pitchFamily="2" charset="-122"/>
              </a:rPr>
              <a:t>node socket</a:t>
            </a:r>
            <a:endParaRPr lang="en-US" altLang="zh-CN">
              <a:ea typeface="宋体" panose="02010600030101010101" pitchFamily="2" charset="-122"/>
            </a:endParaRPr>
          </a:p>
          <a:p>
            <a:pPr marL="285750" lvl="0" indent="-28575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</a:pPr>
            <a:r>
              <a:rPr lang="zh-CN" altLang="en-US">
                <a:ea typeface="宋体" panose="02010600030101010101" pitchFamily="2" charset="-122"/>
              </a:rPr>
              <a:t>多输入节点的连线序号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731135" y="2304415"/>
            <a:ext cx="4000500" cy="2235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ea typeface="宋体" panose="02010600030101010101" pitchFamily="2" charset="-122"/>
              </a:rPr>
              <a:t>节点定义示例：</a:t>
            </a:r>
            <a:r>
              <a:rPr lang="en-US" altLang="zh-CN">
                <a:ea typeface="宋体" panose="02010600030101010101" pitchFamily="2" charset="-122"/>
              </a:rPr>
              <a:t>principled bsdf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115" name="Google Shape;115;p21"/>
          <p:cNvSpPr txBox="1"/>
          <p:nvPr>
            <p:ph type="body" idx="1"/>
          </p:nvPr>
        </p:nvSpPr>
        <p:spPr>
          <a:xfrm>
            <a:off x="311700" y="976975"/>
            <a:ext cx="8520600" cy="38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>
                <a:ea typeface="宋体" panose="02010600030101010101" pitchFamily="2" charset="-122"/>
              </a:rPr>
              <a:t>register</a:t>
            </a:r>
            <a:r>
              <a:rPr lang="zh-CN" altLang="en-US" sz="1600">
                <a:ea typeface="宋体" panose="02010600030101010101" pitchFamily="2" charset="-122"/>
              </a:rPr>
              <a:t>函数注册节点类型结构体，对类型结构体设置一堆函数指针</a:t>
            </a:r>
            <a:endParaRPr lang="zh-CN" altLang="en-US" sz="1600">
              <a:ea typeface="宋体" panose="02010600030101010101" pitchFamily="2" charset="-122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zh-CN" sz="1600">
                <a:ea typeface="宋体" panose="02010600030101010101" pitchFamily="2" charset="-122"/>
              </a:rPr>
              <a:t>node_declare</a:t>
            </a:r>
            <a:r>
              <a:rPr lang="zh-CN" altLang="en-US" sz="1600">
                <a:ea typeface="宋体" panose="02010600030101010101" pitchFamily="2" charset="-122"/>
              </a:rPr>
              <a:t>定义输入输出</a:t>
            </a:r>
            <a:r>
              <a:rPr lang="en-US" altLang="zh-CN" sz="1600">
                <a:ea typeface="宋体" panose="02010600030101010101" pitchFamily="2" charset="-122"/>
              </a:rPr>
              <a:t>socket</a:t>
            </a:r>
            <a:endParaRPr lang="en-US" altLang="zh-CN" sz="1600"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350" y="2416810"/>
            <a:ext cx="1478915" cy="25323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500505" y="2908300"/>
            <a:ext cx="4090670" cy="18091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549265" y="1468120"/>
            <a:ext cx="3576955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数据存储：</a:t>
            </a:r>
            <a:r>
              <a:rPr lang="en-US" altLang="zh-CN">
                <a:ea typeface="宋体" panose="02010600030101010101" pitchFamily="2" charset="-122"/>
              </a:rPr>
              <a:t>1. bNodeTree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130" name="Google Shape;130;p23"/>
          <p:cNvSpPr txBox="1"/>
          <p:nvPr>
            <p:ph type="body" idx="1"/>
          </p:nvPr>
        </p:nvSpPr>
        <p:spPr>
          <a:xfrm>
            <a:off x="311785" y="1152525"/>
            <a:ext cx="5719445" cy="35121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TW"/>
              <a:t>bNodeTree</a:t>
            </a:r>
            <a:r>
              <a:rPr lang="zh-CN" altLang="en-US">
                <a:ea typeface="宋体" panose="02010600030101010101" pitchFamily="2" charset="-122"/>
              </a:rPr>
              <a:t>是</a:t>
            </a:r>
            <a:r>
              <a:rPr lang="en-US" altLang="zh-CN">
                <a:ea typeface="宋体" panose="02010600030101010101" pitchFamily="2" charset="-122"/>
              </a:rPr>
              <a:t>ID</a:t>
            </a:r>
            <a:r>
              <a:rPr lang="zh-CN" altLang="en-US">
                <a:ea typeface="宋体" panose="02010600030101010101" pitchFamily="2" charset="-122"/>
              </a:rPr>
              <a:t>子类，</a:t>
            </a:r>
            <a:r>
              <a:rPr lang="en-US" altLang="zh-CN">
                <a:ea typeface="宋体" panose="02010600030101010101" pitchFamily="2" charset="-122"/>
              </a:rPr>
              <a:t>blender</a:t>
            </a:r>
            <a:r>
              <a:rPr lang="zh-CN" altLang="en-US">
                <a:ea typeface="宋体" panose="02010600030101010101" pitchFamily="2" charset="-122"/>
              </a:rPr>
              <a:t>所有</a:t>
            </a:r>
            <a:r>
              <a:rPr lang="en-US" altLang="zh-CN">
                <a:ea typeface="宋体" panose="02010600030101010101" pitchFamily="2" charset="-122"/>
              </a:rPr>
              <a:t>ID</a:t>
            </a:r>
            <a:r>
              <a:rPr lang="zh-CN" altLang="en-US">
                <a:ea typeface="宋体" panose="02010600030101010101" pitchFamily="2" charset="-122"/>
              </a:rPr>
              <a:t>都会存到全局</a:t>
            </a:r>
            <a:r>
              <a:rPr lang="en-US" altLang="zh-CN">
                <a:ea typeface="宋体" panose="02010600030101010101" pitchFamily="2" charset="-122"/>
              </a:rPr>
              <a:t>main</a:t>
            </a:r>
            <a:r>
              <a:rPr lang="zh-CN" altLang="en-US">
                <a:ea typeface="宋体" panose="02010600030101010101" pitchFamily="2" charset="-122"/>
              </a:rPr>
              <a:t>结构体下面的对应链表里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085205" y="619125"/>
            <a:ext cx="3058795" cy="45243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数据存储：</a:t>
            </a:r>
            <a:r>
              <a:rPr lang="en-US" altLang="zh-CN">
                <a:ea typeface="宋体" panose="02010600030101010101" pitchFamily="2" charset="-122"/>
              </a:rPr>
              <a:t>2. bNode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137" name="Google Shape;137;p24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bNode</a:t>
            </a:r>
            <a:r>
              <a:rPr lang="zh-CN" altLang="en-US" sz="1400">
                <a:ea typeface="宋体" panose="02010600030101010101" pitchFamily="2" charset="-122"/>
              </a:rPr>
              <a:t>和</a:t>
            </a:r>
            <a:r>
              <a:rPr lang="en-US" altLang="zh-CN" sz="1400">
                <a:ea typeface="宋体" panose="02010600030101010101" pitchFamily="2" charset="-122"/>
              </a:rPr>
              <a:t>bNodeLink</a:t>
            </a:r>
            <a:r>
              <a:rPr lang="zh-CN" altLang="en-US" sz="1400">
                <a:ea typeface="宋体" panose="02010600030101010101" pitchFamily="2" charset="-122"/>
              </a:rPr>
              <a:t>存在</a:t>
            </a:r>
            <a:r>
              <a:rPr lang="en-US" altLang="zh-CN" sz="1400">
                <a:ea typeface="宋体" panose="02010600030101010101" pitchFamily="2" charset="-122"/>
              </a:rPr>
              <a:t>bNodeTree</a:t>
            </a:r>
            <a:r>
              <a:rPr lang="zh-CN" altLang="en-US" sz="1400">
                <a:ea typeface="宋体" panose="02010600030101010101" pitchFamily="2" charset="-122"/>
              </a:rPr>
              <a:t>下</a:t>
            </a:r>
            <a:endParaRPr lang="zh-CN" altLang="en-US" sz="1400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606040" y="2305685"/>
            <a:ext cx="3852545" cy="241173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数据存储：</a:t>
            </a:r>
            <a:r>
              <a:rPr lang="en-US" altLang="zh-CN">
                <a:ea typeface="宋体" panose="02010600030101010101" pitchFamily="2" charset="-122"/>
              </a:rPr>
              <a:t>3. bNodeSocket</a:t>
            </a:r>
            <a:r>
              <a:rPr lang="zh-CN" altLang="en-US">
                <a:ea typeface="宋体" panose="02010600030101010101" pitchFamily="2" charset="-122"/>
              </a:rPr>
              <a:t>（常规）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44" name="Google Shape;144;p25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zh-TW">
                <a:ea typeface="宋体" panose="02010600030101010101" pitchFamily="2" charset="-122"/>
              </a:rPr>
              <a:t>通常存在</a:t>
            </a:r>
            <a:r>
              <a:rPr lang="en-US" altLang="zh-CN">
                <a:ea typeface="宋体" panose="02010600030101010101" pitchFamily="2" charset="-122"/>
              </a:rPr>
              <a:t>bNode</a:t>
            </a:r>
            <a:r>
              <a:rPr lang="zh-CN" altLang="en-US">
                <a:ea typeface="宋体" panose="02010600030101010101" pitchFamily="2" charset="-122"/>
              </a:rPr>
              <a:t>下，分输入和输出两个链表存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>
                <a:ea typeface="宋体" panose="02010600030101010101" pitchFamily="2" charset="-122"/>
              </a:rPr>
              <a:t>存</a:t>
            </a:r>
            <a:r>
              <a:rPr lang="en-US" altLang="zh-CN">
                <a:ea typeface="宋体" panose="02010600030101010101" pitchFamily="2" charset="-122"/>
              </a:rPr>
              <a:t>bNode</a:t>
            </a:r>
            <a:r>
              <a:rPr lang="zh-CN" altLang="en-US">
                <a:ea typeface="宋体" panose="02010600030101010101" pitchFamily="2" charset="-122"/>
              </a:rPr>
              <a:t>下的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可以加连线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366520" y="3013710"/>
            <a:ext cx="6260465" cy="15982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数据存储：</a:t>
            </a:r>
            <a:r>
              <a:rPr lang="en-US" altLang="zh-CN">
                <a:ea typeface="宋体" panose="02010600030101010101" pitchFamily="2" charset="-122"/>
              </a:rPr>
              <a:t>3. bNodeSocket</a:t>
            </a:r>
            <a:r>
              <a:rPr lang="zh-CN" altLang="en-US">
                <a:ea typeface="宋体" panose="02010600030101010101" pitchFamily="2" charset="-122"/>
              </a:rPr>
              <a:t>（子节点图）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44" name="Google Shape;144;p25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>
                <a:ea typeface="宋体" panose="02010600030101010101" pitchFamily="2" charset="-122"/>
              </a:rPr>
              <a:t>子节点图可以加输入输出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，存在</a:t>
            </a:r>
            <a:r>
              <a:rPr lang="en-US" altLang="zh-CN">
                <a:ea typeface="宋体" panose="02010600030101010101" pitchFamily="2" charset="-122"/>
              </a:rPr>
              <a:t>bNodeTree</a:t>
            </a:r>
            <a:r>
              <a:rPr lang="zh-CN" altLang="en-US">
                <a:ea typeface="宋体" panose="02010600030101010101" pitchFamily="2" charset="-122"/>
              </a:rPr>
              <a:t>的</a:t>
            </a:r>
            <a:r>
              <a:rPr lang="en-US" altLang="zh-CN">
                <a:ea typeface="宋体" panose="02010600030101010101" pitchFamily="2" charset="-122"/>
              </a:rPr>
              <a:t>inputs outputs</a:t>
            </a:r>
            <a:r>
              <a:rPr lang="zh-CN" altLang="en-US">
                <a:ea typeface="宋体" panose="02010600030101010101" pitchFamily="2" charset="-122"/>
              </a:rPr>
              <a:t>链表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>
                <a:ea typeface="宋体" panose="02010600030101010101" pitchFamily="2" charset="-122"/>
              </a:rPr>
              <a:t>子节点图的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不能添加连线，是节点图属性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CN">
                <a:ea typeface="宋体" panose="02010600030101010101" pitchFamily="2" charset="-122"/>
              </a:rPr>
              <a:t>GroupInput GroupOutput</a:t>
            </a:r>
            <a:r>
              <a:rPr lang="zh-CN" altLang="en-US">
                <a:ea typeface="宋体" panose="02010600030101010101" pitchFamily="2" charset="-122"/>
              </a:rPr>
              <a:t>节点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对内连接，</a:t>
            </a:r>
            <a:r>
              <a:rPr lang="en-US" altLang="zh-CN">
                <a:ea typeface="宋体" panose="02010600030101010101" pitchFamily="2" charset="-122"/>
              </a:rPr>
              <a:t>NodeGroup</a:t>
            </a:r>
            <a:r>
              <a:rPr lang="zh-CN" altLang="en-US">
                <a:ea typeface="宋体" panose="02010600030101010101" pitchFamily="2" charset="-122"/>
              </a:rPr>
              <a:t>节点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对外连接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418965" y="2806700"/>
            <a:ext cx="4061460" cy="2336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42620" y="2481580"/>
            <a:ext cx="3407410" cy="5524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88035" y="3016250"/>
            <a:ext cx="3008630" cy="212725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数据存储：</a:t>
            </a:r>
            <a:r>
              <a:rPr lang="en-US" altLang="zh-CN">
                <a:ea typeface="宋体" panose="02010600030101010101" pitchFamily="2" charset="-122"/>
              </a:rPr>
              <a:t>4. socket value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152" name="Google Shape;152;p26"/>
          <p:cNvSpPr txBox="1"/>
          <p:nvPr>
            <p:ph type="body" idx="1"/>
          </p:nvPr>
        </p:nvSpPr>
        <p:spPr>
          <a:xfrm>
            <a:off x="311785" y="1152525"/>
            <a:ext cx="6217285" cy="34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>
                <a:ea typeface="宋体" panose="02010600030101010101" pitchFamily="2" charset="-122"/>
              </a:rPr>
              <a:t>初始化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时，根据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类型创建对应</a:t>
            </a:r>
            <a:r>
              <a:rPr lang="en-US" altLang="zh-CN">
                <a:ea typeface="宋体" panose="02010600030101010101" pitchFamily="2" charset="-122"/>
              </a:rPr>
              <a:t>socket value</a:t>
            </a:r>
            <a:r>
              <a:rPr lang="zh-CN" altLang="en-US">
                <a:ea typeface="宋体" panose="02010600030101010101" pitchFamily="2" charset="-122"/>
              </a:rPr>
              <a:t>结构体，用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的</a:t>
            </a:r>
            <a:r>
              <a:rPr lang="en-US" altLang="zh-CN">
                <a:ea typeface="宋体" panose="02010600030101010101" pitchFamily="2" charset="-122"/>
              </a:rPr>
              <a:t>default_value</a:t>
            </a:r>
            <a:r>
              <a:rPr lang="zh-CN" altLang="en-US">
                <a:ea typeface="宋体" panose="02010600030101010101" pitchFamily="2" charset="-122"/>
              </a:rPr>
              <a:t>（</a:t>
            </a:r>
            <a:r>
              <a:rPr lang="en-US" altLang="zh-CN">
                <a:ea typeface="宋体" panose="02010600030101010101" pitchFamily="2" charset="-122"/>
              </a:rPr>
              <a:t>void*</a:t>
            </a:r>
            <a:r>
              <a:rPr lang="zh-CN" altLang="en-US">
                <a:ea typeface="宋体" panose="02010600030101010101" pitchFamily="2" charset="-122"/>
              </a:rPr>
              <a:t>指针）指向它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CN">
                <a:ea typeface="宋体" panose="02010600030101010101" pitchFamily="2" charset="-122"/>
              </a:rPr>
              <a:t>min max</a:t>
            </a:r>
            <a:r>
              <a:rPr lang="zh-CN" altLang="en-US">
                <a:ea typeface="宋体" panose="02010600030101010101" pitchFamily="2" charset="-122"/>
              </a:rPr>
              <a:t>根据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配置（通常在节点构造时决定），而</a:t>
            </a:r>
            <a:r>
              <a:rPr lang="en-US" altLang="zh-CN">
                <a:ea typeface="宋体" panose="02010600030101010101" pitchFamily="2" charset="-122"/>
              </a:rPr>
              <a:t>value</a:t>
            </a:r>
            <a:r>
              <a:rPr lang="zh-CN" altLang="en-US">
                <a:ea typeface="宋体" panose="02010600030101010101" pitchFamily="2" charset="-122"/>
              </a:rPr>
              <a:t>是用户设置（如输入框）的值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57340" y="1321435"/>
            <a:ext cx="2313305" cy="353504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884045" y="2628900"/>
            <a:ext cx="3358515" cy="246189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特殊逻辑举例：</a:t>
            </a:r>
            <a:r>
              <a:rPr lang="en-US" altLang="zh-CN">
                <a:ea typeface="宋体" panose="02010600030101010101" pitchFamily="2" charset="-122"/>
              </a:rPr>
              <a:t>1. </a:t>
            </a:r>
            <a:r>
              <a:rPr lang="zh-CN" altLang="en-US">
                <a:ea typeface="宋体" panose="02010600030101010101" pitchFamily="2" charset="-122"/>
              </a:rPr>
              <a:t>引脚数配置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59" name="Google Shape;159;p27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TW"/>
              <a:t>Math</a:t>
            </a:r>
            <a:r>
              <a:rPr lang="zh-CN" altLang="en-US">
                <a:ea typeface="宋体" panose="02010600030101010101" pitchFamily="2" charset="-122"/>
              </a:rPr>
              <a:t>节点通过下拉菜单可以配置成</a:t>
            </a:r>
            <a:r>
              <a:rPr lang="en-US" altLang="zh-CN">
                <a:ea typeface="宋体" panose="02010600030101010101" pitchFamily="2" charset="-122"/>
              </a:rPr>
              <a:t>1~3</a:t>
            </a:r>
            <a:r>
              <a:rPr lang="zh-CN" altLang="en-US">
                <a:ea typeface="宋体" panose="02010600030101010101" pitchFamily="2" charset="-122"/>
              </a:rPr>
              <a:t>个输入参数的情况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4540" y="3296285"/>
            <a:ext cx="1670050" cy="1714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226435" y="3221355"/>
            <a:ext cx="1660525" cy="18643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238875" y="3429635"/>
            <a:ext cx="1638300" cy="14478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特殊逻辑举例：</a:t>
            </a:r>
            <a:r>
              <a:rPr lang="en-US" altLang="zh-CN">
                <a:ea typeface="宋体" panose="02010600030101010101" pitchFamily="2" charset="-122"/>
              </a:rPr>
              <a:t>1. </a:t>
            </a:r>
            <a:r>
              <a:rPr lang="zh-CN" altLang="en-US">
                <a:ea typeface="宋体" panose="02010600030101010101" pitchFamily="2" charset="-122"/>
              </a:rPr>
              <a:t>引脚数配置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59" name="Google Shape;159;p27"/>
          <p:cNvSpPr txBox="1"/>
          <p:nvPr>
            <p:ph type="body" idx="1"/>
          </p:nvPr>
        </p:nvSpPr>
        <p:spPr>
          <a:xfrm>
            <a:off x="311785" y="1152525"/>
            <a:ext cx="6847840" cy="34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>
                <a:ea typeface="宋体" panose="02010600030101010101" pitchFamily="2" charset="-122"/>
              </a:rPr>
              <a:t>实际上节点有</a:t>
            </a:r>
            <a:r>
              <a:rPr lang="en-US" altLang="zh-CN">
                <a:ea typeface="宋体" panose="02010600030101010101" pitchFamily="2" charset="-122"/>
              </a:rPr>
              <a:t>3</a:t>
            </a:r>
            <a:r>
              <a:rPr lang="zh-CN" altLang="en-US">
                <a:ea typeface="宋体" panose="02010600030101010101" pitchFamily="2" charset="-122"/>
              </a:rPr>
              <a:t>个输入，在不同操作类型下，将一些节点设置为</a:t>
            </a:r>
            <a:r>
              <a:rPr lang="en-US" altLang="zh-CN">
                <a:ea typeface="宋体" panose="02010600030101010101" pitchFamily="2" charset="-122"/>
              </a:rPr>
              <a:t>unavailable</a:t>
            </a:r>
            <a:r>
              <a:rPr lang="zh-CN" altLang="en-US">
                <a:ea typeface="宋体" panose="02010600030101010101" pitchFamily="2" charset="-122"/>
              </a:rPr>
              <a:t>，并修改</a:t>
            </a:r>
            <a:r>
              <a:rPr lang="en-US" altLang="zh-CN">
                <a:ea typeface="宋体" panose="02010600030101010101" pitchFamily="2" charset="-122"/>
              </a:rPr>
              <a:t>UI label</a:t>
            </a:r>
            <a:endParaRPr lang="en-US" altLang="zh-CN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CN">
                <a:solidFill>
                  <a:srgbClr val="FFC000"/>
                </a:solidFill>
                <a:ea typeface="宋体" panose="02010600030101010101" pitchFamily="2" charset="-122"/>
              </a:rPr>
              <a:t>blender</a:t>
            </a:r>
            <a:r>
              <a:rPr lang="zh-CN" altLang="en-US">
                <a:solidFill>
                  <a:srgbClr val="FFC000"/>
                </a:solidFill>
                <a:ea typeface="宋体" panose="02010600030101010101" pitchFamily="2" charset="-122"/>
              </a:rPr>
              <a:t>不会修改</a:t>
            </a:r>
            <a:r>
              <a:rPr lang="en-US" altLang="zh-CN">
                <a:solidFill>
                  <a:srgbClr val="FFC000"/>
                </a:solidFill>
                <a:ea typeface="宋体" panose="02010600030101010101" pitchFamily="2" charset="-122"/>
              </a:rPr>
              <a:t>socket</a:t>
            </a:r>
            <a:r>
              <a:rPr lang="zh-CN" altLang="en-US">
                <a:solidFill>
                  <a:srgbClr val="FFC000"/>
                </a:solidFill>
                <a:ea typeface="宋体" panose="02010600030101010101" pitchFamily="2" charset="-122"/>
              </a:rPr>
              <a:t>类型，但可以做多个不同类型的同名</a:t>
            </a:r>
            <a:r>
              <a:rPr lang="en-US" altLang="zh-CN">
                <a:solidFill>
                  <a:srgbClr val="FFC000"/>
                </a:solidFill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，并控制显示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564255" y="2232660"/>
            <a:ext cx="2599690" cy="29108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11785" y="3513455"/>
            <a:ext cx="2830830" cy="10826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195185" y="788670"/>
            <a:ext cx="1838960" cy="435483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特殊逻辑举例：</a:t>
            </a:r>
            <a:r>
              <a:rPr lang="en-US" altLang="zh-CN">
                <a:ea typeface="宋体" panose="02010600030101010101" pitchFamily="2" charset="-122"/>
              </a:rPr>
              <a:t>2. </a:t>
            </a:r>
            <a:r>
              <a:rPr lang="zh-CN" altLang="en-US">
                <a:ea typeface="宋体" panose="02010600030101010101" pitchFamily="2" charset="-122"/>
              </a:rPr>
              <a:t>特殊</a:t>
            </a:r>
            <a:r>
              <a:rPr lang="en-US" altLang="zh-CN">
                <a:ea typeface="宋体" panose="02010600030101010101" pitchFamily="2" charset="-122"/>
              </a:rPr>
              <a:t>UI</a:t>
            </a:r>
            <a:r>
              <a:rPr lang="zh-CN" altLang="en-US">
                <a:ea typeface="宋体" panose="02010600030101010101" pitchFamily="2" charset="-122"/>
              </a:rPr>
              <a:t>控件（设置输出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值）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66" name="Google Shape;166;p28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zh-TW">
                <a:ea typeface="宋体" panose="02010600030101010101" pitchFamily="2" charset="-122"/>
              </a:rPr>
              <a:t>通常只有输入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才会有</a:t>
            </a:r>
            <a:r>
              <a:rPr lang="en-US" altLang="zh-CN">
                <a:ea typeface="宋体" panose="02010600030101010101" pitchFamily="2" charset="-122"/>
              </a:rPr>
              <a:t>UI</a:t>
            </a:r>
            <a:r>
              <a:rPr lang="zh-CN" altLang="en-US">
                <a:ea typeface="宋体" panose="02010600030101010101" pitchFamily="2" charset="-122"/>
              </a:rPr>
              <a:t>输入框，因为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值基本都是输入值计算出来而不是用户设置的。但</a:t>
            </a:r>
            <a:r>
              <a:rPr lang="en-US" altLang="zh-CN">
                <a:ea typeface="宋体" panose="02010600030101010101" pitchFamily="2" charset="-122"/>
              </a:rPr>
              <a:t>value</a:t>
            </a:r>
            <a:r>
              <a:rPr lang="zh-CN" altLang="en-US">
                <a:ea typeface="宋体" panose="02010600030101010101" pitchFamily="2" charset="-122"/>
              </a:rPr>
              <a:t>节点只有一个输出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，下面输入框是哪里来的呢？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>
                <a:ea typeface="宋体" panose="02010600030101010101" pitchFamily="2" charset="-122"/>
              </a:rPr>
              <a:t>每帧绘制</a:t>
            </a:r>
            <a:r>
              <a:rPr lang="en-US" altLang="zh-CN">
                <a:ea typeface="宋体" panose="02010600030101010101" pitchFamily="2" charset="-122"/>
              </a:rPr>
              <a:t>UI</a:t>
            </a:r>
            <a:r>
              <a:rPr lang="zh-CN" altLang="en-US">
                <a:ea typeface="宋体" panose="02010600030101010101" pitchFamily="2" charset="-122"/>
              </a:rPr>
              <a:t>时会走到</a:t>
            </a:r>
            <a:r>
              <a:rPr lang="en-US" altLang="zh-CN">
                <a:ea typeface="宋体" panose="02010600030101010101" pitchFamily="2" charset="-122"/>
              </a:rPr>
              <a:t>draw_buttons</a:t>
            </a:r>
            <a:r>
              <a:rPr lang="zh-CN" altLang="en-US">
                <a:ea typeface="宋体" panose="02010600030101010101" pitchFamily="2" charset="-122"/>
              </a:rPr>
              <a:t>函数，</a:t>
            </a:r>
            <a:r>
              <a:rPr lang="en-US" altLang="zh-CN">
                <a:ea typeface="宋体" panose="02010600030101010101" pitchFamily="2" charset="-122"/>
              </a:rPr>
              <a:t>node_buts_value</a:t>
            </a:r>
            <a:r>
              <a:rPr lang="zh-CN" altLang="en-US">
                <a:ea typeface="宋体" panose="02010600030101010101" pitchFamily="2" charset="-122"/>
              </a:rPr>
              <a:t>会专门为</a:t>
            </a:r>
            <a:r>
              <a:rPr lang="en-US" altLang="zh-CN">
                <a:ea typeface="宋体" panose="02010600030101010101" pitchFamily="2" charset="-122"/>
              </a:rPr>
              <a:t>value</a:t>
            </a:r>
            <a:r>
              <a:rPr lang="zh-CN" altLang="en-US">
                <a:ea typeface="宋体" panose="02010600030101010101" pitchFamily="2" charset="-122"/>
              </a:rPr>
              <a:t>节点增加一个输入框，并将值与第一个输出引脚的</a:t>
            </a:r>
            <a:r>
              <a:rPr lang="en-US" altLang="zh-CN">
                <a:ea typeface="宋体" panose="02010600030101010101" pitchFamily="2" charset="-122"/>
              </a:rPr>
              <a:t>default_value</a:t>
            </a:r>
            <a:r>
              <a:rPr lang="zh-CN" altLang="en-US">
                <a:ea typeface="宋体" panose="02010600030101010101" pitchFamily="2" charset="-122"/>
              </a:rPr>
              <a:t>绑定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05155" y="3785235"/>
            <a:ext cx="1022350" cy="58483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082165" y="3094355"/>
            <a:ext cx="2202815" cy="204914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720590" y="3364230"/>
            <a:ext cx="3888740" cy="14274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节点图应用：</a:t>
            </a:r>
            <a:r>
              <a:rPr lang="en-US" altLang="zh-CN">
                <a:ea typeface="宋体" panose="02010600030101010101" pitchFamily="2" charset="-122"/>
              </a:rPr>
              <a:t>1. </a:t>
            </a:r>
            <a:r>
              <a:rPr lang="zh-CN" altLang="en-US">
                <a:ea typeface="宋体" panose="02010600030101010101" pitchFamily="2" charset="-122"/>
              </a:rPr>
              <a:t>材质节点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68" name="Google Shape;68;p15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TW"/>
              <a:t>blender</a:t>
            </a:r>
            <a:r>
              <a:rPr lang="zh-CN" altLang="en-US">
                <a:ea typeface="宋体" panose="02010600030101010101" pitchFamily="2" charset="-122"/>
              </a:rPr>
              <a:t>内置两种带着色的渲染器：基于</a:t>
            </a:r>
            <a:r>
              <a:rPr lang="en-US" altLang="zh-CN">
                <a:ea typeface="宋体" panose="02010600030101010101" pitchFamily="2" charset="-122"/>
              </a:rPr>
              <a:t>opengl</a:t>
            </a:r>
            <a:r>
              <a:rPr lang="zh-CN" altLang="en-US">
                <a:ea typeface="宋体" panose="02010600030101010101" pitchFamily="2" charset="-122"/>
              </a:rPr>
              <a:t>光栅化的</a:t>
            </a:r>
            <a:r>
              <a:rPr lang="en-US" altLang="zh-CN">
                <a:ea typeface="宋体" panose="02010600030101010101" pitchFamily="2" charset="-122"/>
              </a:rPr>
              <a:t>Eevee</a:t>
            </a:r>
            <a:r>
              <a:rPr lang="zh-CN" altLang="en-US">
                <a:ea typeface="宋体" panose="02010600030101010101" pitchFamily="2" charset="-122"/>
              </a:rPr>
              <a:t>和基于光线追踪的</a:t>
            </a:r>
            <a:r>
              <a:rPr lang="en-US" altLang="zh-CN">
                <a:ea typeface="宋体" panose="02010600030101010101" pitchFamily="2" charset="-122"/>
              </a:rPr>
              <a:t>Cycles</a:t>
            </a:r>
            <a:r>
              <a:rPr lang="zh-CN" altLang="en-US">
                <a:ea typeface="宋体" panose="02010600030101010101" pitchFamily="2" charset="-122"/>
              </a:rPr>
              <a:t>（另外还有个用于白模的</a:t>
            </a:r>
            <a:r>
              <a:rPr lang="en-US" altLang="zh-CN">
                <a:ea typeface="宋体" panose="02010600030101010101" pitchFamily="2" charset="-122"/>
              </a:rPr>
              <a:t>Workbench</a:t>
            </a:r>
            <a:r>
              <a:rPr lang="zh-CN" altLang="en-US">
                <a:ea typeface="宋体" panose="02010600030101010101" pitchFamily="2" charset="-122"/>
              </a:rPr>
              <a:t>渲染器）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>
                <a:ea typeface="宋体" panose="02010600030101010101" pitchFamily="2" charset="-122"/>
              </a:rPr>
              <a:t>通常一套材质节点给两种渲染器共用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5720" y="2983865"/>
            <a:ext cx="4314190" cy="17265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815455" y="2691130"/>
            <a:ext cx="1932940" cy="23120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558030" y="2691130"/>
            <a:ext cx="1924685" cy="231267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特殊逻辑举例：</a:t>
            </a:r>
            <a:r>
              <a:rPr lang="en-US" altLang="zh-CN">
                <a:ea typeface="宋体" panose="02010600030101010101" pitchFamily="2" charset="-122"/>
              </a:rPr>
              <a:t>2. </a:t>
            </a:r>
            <a:r>
              <a:rPr lang="zh-CN" altLang="en-US">
                <a:ea typeface="宋体" panose="02010600030101010101" pitchFamily="2" charset="-122"/>
              </a:rPr>
              <a:t>特殊</a:t>
            </a:r>
            <a:r>
              <a:rPr lang="en-US" altLang="zh-CN">
                <a:ea typeface="宋体" panose="02010600030101010101" pitchFamily="2" charset="-122"/>
              </a:rPr>
              <a:t>UI</a:t>
            </a:r>
            <a:r>
              <a:rPr lang="zh-CN" altLang="en-US">
                <a:ea typeface="宋体" panose="02010600030101010101" pitchFamily="2" charset="-122"/>
              </a:rPr>
              <a:t>控件（下拉配置菜单）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66" name="Google Shape;166;p28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>
                <a:ea typeface="宋体" panose="02010600030101010101" pitchFamily="2" charset="-122"/>
              </a:rPr>
              <a:t>Math</a:t>
            </a:r>
            <a:r>
              <a:rPr lang="zh-CN" altLang="en-US">
                <a:ea typeface="宋体" panose="02010600030101010101" pitchFamily="2" charset="-122"/>
              </a:rPr>
              <a:t>节点可以配置成不同操作类型，以及可以选择是否</a:t>
            </a:r>
            <a:r>
              <a:rPr lang="en-US" altLang="zh-CN">
                <a:ea typeface="宋体" panose="02010600030101010101" pitchFamily="2" charset="-122"/>
              </a:rPr>
              <a:t>clamp</a:t>
            </a:r>
            <a:endParaRPr lang="en-US" altLang="zh-CN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CN">
                <a:ea typeface="宋体" panose="02010600030101010101" pitchFamily="2" charset="-122"/>
              </a:rPr>
              <a:t>math</a:t>
            </a:r>
            <a:r>
              <a:rPr lang="zh-CN" altLang="en-US">
                <a:ea typeface="宋体" panose="02010600030101010101" pitchFamily="2" charset="-122"/>
              </a:rPr>
              <a:t>节点的</a:t>
            </a:r>
            <a:r>
              <a:rPr lang="en-US" altLang="zh-CN">
                <a:ea typeface="宋体" panose="02010600030101010101" pitchFamily="2" charset="-122"/>
              </a:rPr>
              <a:t>custom1 custom2</a:t>
            </a:r>
            <a:r>
              <a:rPr lang="zh-CN" altLang="en-US">
                <a:ea typeface="宋体" panose="02010600030101010101" pitchFamily="2" charset="-122"/>
              </a:rPr>
              <a:t>被分别绑定为</a:t>
            </a:r>
            <a:r>
              <a:rPr lang="en-US" altLang="zh-CN">
                <a:ea typeface="宋体" panose="02010600030101010101" pitchFamily="2" charset="-122"/>
              </a:rPr>
              <a:t>operation</a:t>
            </a:r>
            <a:r>
              <a:rPr lang="zh-CN" altLang="en-US">
                <a:ea typeface="宋体" panose="02010600030101010101" pitchFamily="2" charset="-122"/>
              </a:rPr>
              <a:t>和</a:t>
            </a:r>
            <a:r>
              <a:rPr lang="en-US" altLang="zh-CN">
                <a:ea typeface="宋体" panose="02010600030101010101" pitchFamily="2" charset="-122"/>
              </a:rPr>
              <a:t>use_clamp</a:t>
            </a:r>
            <a:r>
              <a:rPr lang="zh-CN" altLang="en-US">
                <a:ea typeface="宋体" panose="02010600030101010101" pitchFamily="2" charset="-122"/>
              </a:rPr>
              <a:t>的</a:t>
            </a:r>
            <a:r>
              <a:rPr lang="en-US" altLang="zh-CN">
                <a:ea typeface="宋体" panose="02010600030101010101" pitchFamily="2" charset="-122"/>
              </a:rPr>
              <a:t>rna</a:t>
            </a:r>
            <a:r>
              <a:rPr lang="zh-CN" altLang="en-US">
                <a:ea typeface="宋体" panose="02010600030101010101" pitchFamily="2" charset="-122"/>
              </a:rPr>
              <a:t>属性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>
                <a:ea typeface="宋体" panose="02010600030101010101" pitchFamily="2" charset="-122"/>
              </a:rPr>
              <a:t>绘制节点时为</a:t>
            </a:r>
            <a:r>
              <a:rPr lang="en-US" altLang="zh-CN">
                <a:ea typeface="宋体" panose="02010600030101010101" pitchFamily="2" charset="-122"/>
              </a:rPr>
              <a:t>operation</a:t>
            </a:r>
            <a:r>
              <a:rPr lang="zh-CN" altLang="en-US">
                <a:ea typeface="宋体" panose="02010600030101010101" pitchFamily="2" charset="-122"/>
              </a:rPr>
              <a:t>和</a:t>
            </a:r>
            <a:r>
              <a:rPr lang="en-US" altLang="zh-CN">
                <a:ea typeface="宋体" panose="02010600030101010101" pitchFamily="2" charset="-122"/>
              </a:rPr>
              <a:t>use_clamp</a:t>
            </a:r>
            <a:r>
              <a:rPr lang="zh-CN" altLang="en-US">
                <a:ea typeface="宋体" panose="02010600030101010101" pitchFamily="2" charset="-122"/>
              </a:rPr>
              <a:t>属性增加下拉菜单控件</a:t>
            </a:r>
            <a:endParaRPr lang="en-US" altLang="zh-CN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66090" y="3415665"/>
            <a:ext cx="3011805" cy="15347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231640" y="4385310"/>
            <a:ext cx="4394200" cy="7289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994785" y="2178050"/>
            <a:ext cx="4946650" cy="220726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特殊逻辑举例：</a:t>
            </a:r>
            <a:r>
              <a:rPr lang="en-US" altLang="zh-CN">
                <a:ea typeface="宋体" panose="02010600030101010101" pitchFamily="2" charset="-122"/>
              </a:rPr>
              <a:t>2. </a:t>
            </a:r>
            <a:r>
              <a:rPr lang="zh-CN" altLang="en-US">
                <a:ea typeface="宋体" panose="02010600030101010101" pitchFamily="2" charset="-122"/>
              </a:rPr>
              <a:t>特殊</a:t>
            </a:r>
            <a:r>
              <a:rPr lang="en-US" altLang="zh-CN">
                <a:ea typeface="宋体" panose="02010600030101010101" pitchFamily="2" charset="-122"/>
              </a:rPr>
              <a:t>UI</a:t>
            </a:r>
            <a:r>
              <a:rPr lang="zh-CN" altLang="en-US">
                <a:ea typeface="宋体" panose="02010600030101010101" pitchFamily="2" charset="-122"/>
              </a:rPr>
              <a:t>控件（</a:t>
            </a:r>
            <a:r>
              <a:rPr lang="en-US" altLang="zh-CN">
                <a:ea typeface="宋体" panose="02010600030101010101" pitchFamily="2" charset="-122"/>
              </a:rPr>
              <a:t>color ramp</a:t>
            </a:r>
            <a:r>
              <a:rPr lang="zh-CN" altLang="en-US">
                <a:ea typeface="宋体" panose="02010600030101010101" pitchFamily="2" charset="-122"/>
              </a:rPr>
              <a:t>）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66" name="Google Shape;166;p28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CN">
                <a:ea typeface="宋体" panose="02010600030101010101" pitchFamily="2" charset="-122"/>
              </a:rPr>
              <a:t>ColorRamp</a:t>
            </a:r>
            <a:r>
              <a:rPr lang="zh-CN" altLang="en-US">
                <a:ea typeface="宋体" panose="02010600030101010101" pitchFamily="2" charset="-122"/>
              </a:rPr>
              <a:t>节点可以增加多段颜色渐变区域，这已经不是</a:t>
            </a:r>
            <a:r>
              <a:rPr lang="en-US" altLang="zh-CN">
                <a:ea typeface="宋体" panose="02010600030101010101" pitchFamily="2" charset="-122"/>
              </a:rPr>
              <a:t>custom1234</a:t>
            </a:r>
            <a:r>
              <a:rPr lang="zh-CN" altLang="en-US">
                <a:ea typeface="宋体" panose="02010600030101010101" pitchFamily="2" charset="-122"/>
              </a:rPr>
              <a:t>能存的了，需要额外的</a:t>
            </a:r>
            <a:r>
              <a:rPr lang="en-US" altLang="zh-CN">
                <a:ea typeface="宋体" panose="02010600030101010101" pitchFamily="2" charset="-122"/>
              </a:rPr>
              <a:t>ColorBand</a:t>
            </a:r>
            <a:r>
              <a:rPr lang="zh-CN" altLang="en-US">
                <a:ea typeface="宋体" panose="02010600030101010101" pitchFamily="2" charset="-122"/>
              </a:rPr>
              <a:t>结构体，</a:t>
            </a:r>
            <a:r>
              <a:rPr lang="zh-CN">
                <a:ea typeface="宋体" panose="02010600030101010101" pitchFamily="2" charset="-122"/>
              </a:rPr>
              <a:t>存到节点</a:t>
            </a:r>
            <a:r>
              <a:rPr lang="en-US" altLang="zh-CN">
                <a:ea typeface="宋体" panose="02010600030101010101" pitchFamily="2" charset="-122"/>
              </a:rPr>
              <a:t>storage</a:t>
            </a:r>
            <a:r>
              <a:rPr lang="zh-CN" altLang="en-US">
                <a:ea typeface="宋体" panose="02010600030101010101" pitchFamily="2" charset="-122"/>
              </a:rPr>
              <a:t>下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>
                <a:ea typeface="宋体" panose="02010600030101010101" pitchFamily="2" charset="-122"/>
              </a:rPr>
              <a:t>另外通过复杂逻辑生成</a:t>
            </a:r>
            <a:r>
              <a:rPr lang="en-US" altLang="zh-CN">
                <a:ea typeface="宋体" panose="02010600030101010101" pitchFamily="2" charset="-122"/>
              </a:rPr>
              <a:t>ColorBand</a:t>
            </a:r>
            <a:r>
              <a:rPr lang="zh-CN" altLang="en-US">
                <a:ea typeface="宋体" panose="02010600030101010101" pitchFamily="2" charset="-122"/>
              </a:rPr>
              <a:t>的</a:t>
            </a:r>
            <a:r>
              <a:rPr lang="en-US" altLang="zh-CN">
                <a:ea typeface="宋体" panose="02010600030101010101" pitchFamily="2" charset="-122"/>
              </a:rPr>
              <a:t>UI</a:t>
            </a:r>
            <a:r>
              <a:rPr lang="zh-CN" altLang="en-US">
                <a:ea typeface="宋体" panose="02010600030101010101" pitchFamily="2" charset="-122"/>
              </a:rPr>
              <a:t>绑定</a:t>
            </a:r>
            <a:endParaRPr lang="en-US" altLang="zh-CN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altLang="zh-CN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34950" y="3178175"/>
            <a:ext cx="1775460" cy="147383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197735" y="3178175"/>
            <a:ext cx="2961640" cy="14960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262880" y="3291205"/>
            <a:ext cx="3600450" cy="12477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特殊逻辑举例：</a:t>
            </a:r>
            <a:r>
              <a:rPr lang="en-US" altLang="zh-CN">
                <a:ea typeface="宋体" panose="02010600030101010101" pitchFamily="2" charset="-122"/>
              </a:rPr>
              <a:t>3. make group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173" name="Google Shape;173;p29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zh-TW">
                <a:ea typeface="宋体" panose="02010600030101010101" pitchFamily="2" charset="-122"/>
              </a:rPr>
              <a:t>选择多个节点右键</a:t>
            </a:r>
            <a:r>
              <a:rPr lang="en-US" altLang="zh-CN">
                <a:ea typeface="宋体" panose="02010600030101010101" pitchFamily="2" charset="-122"/>
              </a:rPr>
              <a:t>make group</a:t>
            </a:r>
            <a:r>
              <a:rPr lang="zh-CN" altLang="en-US">
                <a:ea typeface="宋体" panose="02010600030101010101" pitchFamily="2" charset="-122"/>
              </a:rPr>
              <a:t>，可以生成子</a:t>
            </a:r>
            <a:r>
              <a:rPr lang="en-US" altLang="zh-CN">
                <a:ea typeface="宋体" panose="02010600030101010101" pitchFamily="2" charset="-122"/>
              </a:rPr>
              <a:t>bNodeTree</a:t>
            </a:r>
            <a:r>
              <a:rPr lang="zh-CN" altLang="en-US">
                <a:ea typeface="宋体" panose="02010600030101010101" pitchFamily="2" charset="-122"/>
              </a:rPr>
              <a:t>，外部看到一个单独的</a:t>
            </a:r>
            <a:r>
              <a:rPr lang="en-US" altLang="zh-CN">
                <a:ea typeface="宋体" panose="02010600030101010101" pitchFamily="2" charset="-122"/>
              </a:rPr>
              <a:t>group</a:t>
            </a:r>
            <a:r>
              <a:rPr lang="zh-CN" altLang="en-US">
                <a:ea typeface="宋体" panose="02010600030101010101" pitchFamily="2" charset="-122"/>
              </a:rPr>
              <a:t>节点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>
                <a:ea typeface="宋体" panose="02010600030101010101" pitchFamily="2" charset="-122"/>
              </a:rPr>
              <a:t>子节点图有自己的输入输出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，会同步到内部的</a:t>
            </a:r>
            <a:r>
              <a:rPr lang="en-US" altLang="zh-CN">
                <a:ea typeface="宋体" panose="02010600030101010101" pitchFamily="2" charset="-122"/>
              </a:rPr>
              <a:t>group input output</a:t>
            </a:r>
            <a:r>
              <a:rPr lang="zh-CN" altLang="en-US">
                <a:ea typeface="宋体" panose="02010600030101010101" pitchFamily="2" charset="-122"/>
              </a:rPr>
              <a:t>节点，和对外的</a:t>
            </a:r>
            <a:r>
              <a:rPr lang="en-US" altLang="zh-CN">
                <a:ea typeface="宋体" panose="02010600030101010101" pitchFamily="2" charset="-122"/>
              </a:rPr>
              <a:t>group</a:t>
            </a:r>
            <a:r>
              <a:rPr lang="zh-CN" altLang="en-US">
                <a:ea typeface="宋体" panose="02010600030101010101" pitchFamily="2" charset="-122"/>
              </a:rPr>
              <a:t>节点上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32485" y="3322320"/>
            <a:ext cx="3462020" cy="18211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494020" y="2849245"/>
            <a:ext cx="2174240" cy="229425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特殊逻辑举例：</a:t>
            </a:r>
            <a:r>
              <a:rPr lang="en-US" altLang="zh-CN">
                <a:ea typeface="宋体" panose="02010600030101010101" pitchFamily="2" charset="-122"/>
              </a:rPr>
              <a:t>3. make group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173" name="Google Shape;173;p29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CN">
                <a:ea typeface="宋体" panose="02010600030101010101" pitchFamily="2" charset="-122"/>
              </a:rPr>
              <a:t>Make group</a:t>
            </a:r>
            <a:r>
              <a:rPr lang="zh-CN" altLang="en-US">
                <a:ea typeface="宋体" panose="02010600030101010101" pitchFamily="2" charset="-122"/>
              </a:rPr>
              <a:t>时，创建一个</a:t>
            </a:r>
            <a:r>
              <a:rPr lang="en-US" altLang="zh-CN">
                <a:ea typeface="宋体" panose="02010600030101010101" pitchFamily="2" charset="-122"/>
              </a:rPr>
              <a:t>group</a:t>
            </a:r>
            <a:r>
              <a:rPr lang="zh-CN" altLang="en-US">
                <a:ea typeface="宋体" panose="02010600030101010101" pitchFamily="2" charset="-122"/>
              </a:rPr>
              <a:t>节点，用其</a:t>
            </a:r>
            <a:r>
              <a:rPr lang="en-US" altLang="zh-CN">
                <a:ea typeface="宋体" panose="02010600030101010101" pitchFamily="2" charset="-122"/>
              </a:rPr>
              <a:t>id</a:t>
            </a:r>
            <a:r>
              <a:rPr lang="zh-CN" altLang="en-US">
                <a:ea typeface="宋体" panose="02010600030101010101" pitchFamily="2" charset="-122"/>
              </a:rPr>
              <a:t>指针指向子节点图，注意子节点图和普通节点图一样存储在</a:t>
            </a:r>
            <a:r>
              <a:rPr lang="en-US" altLang="zh-CN">
                <a:ea typeface="宋体" panose="02010600030101010101" pitchFamily="2" charset="-122"/>
              </a:rPr>
              <a:t>main</a:t>
            </a:r>
            <a:r>
              <a:rPr lang="zh-CN" altLang="en-US">
                <a:ea typeface="宋体" panose="02010600030101010101" pitchFamily="2" charset="-122"/>
              </a:rPr>
              <a:t>的链表下，</a:t>
            </a:r>
            <a:r>
              <a:rPr lang="en-US" altLang="zh-CN">
                <a:ea typeface="宋体" panose="02010600030101010101" pitchFamily="2" charset="-122"/>
              </a:rPr>
              <a:t>group</a:t>
            </a:r>
            <a:r>
              <a:rPr lang="zh-CN" altLang="en-US">
                <a:ea typeface="宋体" panose="02010600030101010101" pitchFamily="2" charset="-122"/>
              </a:rPr>
              <a:t>只是指向而不是保管子节点图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>
                <a:ea typeface="宋体" panose="02010600030101010101" pitchFamily="2" charset="-122"/>
              </a:rPr>
              <a:t>同理，</a:t>
            </a:r>
            <a:r>
              <a:rPr lang="en-US" altLang="zh-CN">
                <a:ea typeface="宋体" panose="02010600030101010101" pitchFamily="2" charset="-122"/>
              </a:rPr>
              <a:t>image</a:t>
            </a:r>
            <a:r>
              <a:rPr lang="zh-CN" altLang="en-US">
                <a:ea typeface="宋体" panose="02010600030101010101" pitchFamily="2" charset="-122"/>
              </a:rPr>
              <a:t>节点也是通过</a:t>
            </a:r>
            <a:r>
              <a:rPr lang="en-US" altLang="zh-CN">
                <a:ea typeface="宋体" panose="02010600030101010101" pitchFamily="2" charset="-122"/>
              </a:rPr>
              <a:t>id</a:t>
            </a:r>
            <a:r>
              <a:rPr lang="zh-CN" altLang="en-US">
                <a:ea typeface="宋体" panose="02010600030101010101" pitchFamily="2" charset="-122"/>
              </a:rPr>
              <a:t>指针指向图片的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243580" y="2776855"/>
            <a:ext cx="3160395" cy="224536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总结</a:t>
            </a:r>
            <a:endParaRPr lang="zh-TW"/>
          </a:p>
        </p:txBody>
      </p:sp>
      <p:sp>
        <p:nvSpPr>
          <p:cNvPr id="288" name="Google Shape;288;p45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zh-CN" altLang="zh-TW">
                <a:ea typeface="宋体" panose="02010600030101010101" pitchFamily="2" charset="-122"/>
              </a:rPr>
              <a:t>通用节点图用到的结构体：</a:t>
            </a:r>
            <a:r>
              <a:rPr lang="en-US" altLang="zh-CN">
                <a:ea typeface="宋体" panose="02010600030101010101" pitchFamily="2" charset="-122"/>
              </a:rPr>
              <a:t>bNodeTree</a:t>
            </a:r>
            <a:r>
              <a:rPr lang="zh-CN" altLang="en-US">
                <a:ea typeface="宋体" panose="02010600030101010101" pitchFamily="2" charset="-122"/>
              </a:rPr>
              <a:t>，</a:t>
            </a:r>
            <a:r>
              <a:rPr lang="en-US" altLang="zh-CN">
                <a:ea typeface="宋体" panose="02010600030101010101" pitchFamily="2" charset="-122"/>
              </a:rPr>
              <a:t>bNode</a:t>
            </a:r>
            <a:r>
              <a:rPr lang="zh-CN" altLang="en-US">
                <a:ea typeface="宋体" panose="02010600030101010101" pitchFamily="2" charset="-122"/>
              </a:rPr>
              <a:t>，</a:t>
            </a:r>
            <a:r>
              <a:rPr lang="en-US" altLang="zh-CN">
                <a:ea typeface="宋体" panose="02010600030101010101" pitchFamily="2" charset="-122"/>
              </a:rPr>
              <a:t>bNodeSocket</a:t>
            </a:r>
            <a:endParaRPr lang="en-US" altLang="zh-CN">
              <a:ea typeface="宋体" panose="02010600030101010101" pitchFamily="2" charset="-122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zh-CN" altLang="en-US">
                <a:ea typeface="宋体" panose="02010600030101010101" pitchFamily="2" charset="-122"/>
              </a:rPr>
              <a:t>数据存储：</a:t>
            </a:r>
            <a:r>
              <a:rPr lang="en-US" altLang="zh-CN">
                <a:ea typeface="宋体" panose="02010600030101010101" pitchFamily="2" charset="-122"/>
              </a:rPr>
              <a:t>bNodeTree</a:t>
            </a:r>
            <a:r>
              <a:rPr lang="zh-CN" altLang="en-US">
                <a:ea typeface="宋体" panose="02010600030101010101" pitchFamily="2" charset="-122"/>
              </a:rPr>
              <a:t>作为</a:t>
            </a:r>
            <a:r>
              <a:rPr lang="en-US" altLang="zh-CN">
                <a:ea typeface="宋体" panose="02010600030101010101" pitchFamily="2" charset="-122"/>
              </a:rPr>
              <a:t>ID</a:t>
            </a:r>
            <a:r>
              <a:rPr lang="zh-CN" altLang="en-US">
                <a:ea typeface="宋体" panose="02010600030101010101" pitchFamily="2" charset="-122"/>
              </a:rPr>
              <a:t>存在</a:t>
            </a:r>
            <a:r>
              <a:rPr lang="en-US" altLang="zh-CN">
                <a:ea typeface="宋体" panose="02010600030101010101" pitchFamily="2" charset="-122"/>
              </a:rPr>
              <a:t>main</a:t>
            </a:r>
            <a:r>
              <a:rPr lang="zh-CN" altLang="en-US">
                <a:ea typeface="宋体" panose="02010600030101010101" pitchFamily="2" charset="-122"/>
              </a:rPr>
              <a:t>的链表下；</a:t>
            </a:r>
            <a:r>
              <a:rPr lang="en-US" altLang="zh-CN">
                <a:ea typeface="宋体" panose="02010600030101010101" pitchFamily="2" charset="-122"/>
              </a:rPr>
              <a:t>bNode</a:t>
            </a:r>
            <a:r>
              <a:rPr lang="zh-CN" altLang="en-US">
                <a:ea typeface="宋体" panose="02010600030101010101" pitchFamily="2" charset="-122"/>
              </a:rPr>
              <a:t>和连线存</a:t>
            </a:r>
            <a:r>
              <a:rPr lang="en-US" altLang="zh-CN">
                <a:ea typeface="宋体" panose="02010600030101010101" pitchFamily="2" charset="-122"/>
              </a:rPr>
              <a:t>bNodeTree</a:t>
            </a:r>
            <a:r>
              <a:rPr lang="zh-CN" altLang="en-US">
                <a:ea typeface="宋体" panose="02010600030101010101" pitchFamily="2" charset="-122"/>
              </a:rPr>
              <a:t>下；</a:t>
            </a:r>
            <a:r>
              <a:rPr lang="en-US" altLang="zh-CN">
                <a:ea typeface="宋体" panose="02010600030101010101" pitchFamily="2" charset="-122"/>
              </a:rPr>
              <a:t>bNodeSocket</a:t>
            </a:r>
            <a:r>
              <a:rPr lang="zh-CN" altLang="en-US">
                <a:ea typeface="宋体" panose="02010600030101010101" pitchFamily="2" charset="-122"/>
              </a:rPr>
              <a:t>存</a:t>
            </a:r>
            <a:r>
              <a:rPr lang="en-US" altLang="zh-CN">
                <a:ea typeface="宋体" panose="02010600030101010101" pitchFamily="2" charset="-122"/>
              </a:rPr>
              <a:t>bNode</a:t>
            </a:r>
            <a:r>
              <a:rPr lang="zh-CN" altLang="en-US">
                <a:ea typeface="宋体" panose="02010600030101010101" pitchFamily="2" charset="-122"/>
              </a:rPr>
              <a:t>的</a:t>
            </a:r>
            <a:r>
              <a:rPr lang="en-US" altLang="zh-CN">
                <a:ea typeface="宋体" panose="02010600030101010101" pitchFamily="2" charset="-122"/>
              </a:rPr>
              <a:t>inputs outputs</a:t>
            </a:r>
            <a:r>
              <a:rPr lang="zh-CN" altLang="en-US">
                <a:ea typeface="宋体" panose="02010600030101010101" pitchFamily="2" charset="-122"/>
              </a:rPr>
              <a:t>下，</a:t>
            </a:r>
            <a:r>
              <a:rPr lang="en-US" altLang="zh-CN">
                <a:ea typeface="宋体" panose="02010600030101010101" pitchFamily="2" charset="-122"/>
              </a:rPr>
              <a:t>bNodeTree</a:t>
            </a:r>
            <a:r>
              <a:rPr lang="zh-CN" altLang="en-US">
                <a:ea typeface="宋体" panose="02010600030101010101" pitchFamily="2" charset="-122"/>
              </a:rPr>
              <a:t>作为子节点图时也会存</a:t>
            </a:r>
            <a:r>
              <a:rPr lang="en-US" altLang="zh-CN">
                <a:ea typeface="宋体" panose="02010600030101010101" pitchFamily="2" charset="-122"/>
              </a:rPr>
              <a:t>bNodeSocket</a:t>
            </a:r>
            <a:r>
              <a:rPr lang="zh-CN" altLang="en-US">
                <a:ea typeface="宋体" panose="02010600030101010101" pitchFamily="2" charset="-122"/>
              </a:rPr>
              <a:t>作为输入输出属性；输入输出值存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的</a:t>
            </a:r>
            <a:r>
              <a:rPr lang="en-US" altLang="zh-CN">
                <a:ea typeface="宋体" panose="02010600030101010101" pitchFamily="2" charset="-122"/>
              </a:rPr>
              <a:t>default_value</a:t>
            </a:r>
            <a:r>
              <a:rPr lang="zh-CN" altLang="en-US">
                <a:ea typeface="宋体" panose="02010600030101010101" pitchFamily="2" charset="-122"/>
              </a:rPr>
              <a:t>下；节点特殊配置有的存</a:t>
            </a:r>
            <a:r>
              <a:rPr lang="en-US" altLang="zh-CN">
                <a:ea typeface="宋体" panose="02010600030101010101" pitchFamily="2" charset="-122"/>
              </a:rPr>
              <a:t>custom1234</a:t>
            </a:r>
            <a:r>
              <a:rPr lang="zh-CN" altLang="en-US">
                <a:ea typeface="宋体" panose="02010600030101010101" pitchFamily="2" charset="-122"/>
              </a:rPr>
              <a:t>下，有的以自定义结构体存</a:t>
            </a:r>
            <a:r>
              <a:rPr lang="en-US" altLang="zh-CN">
                <a:ea typeface="宋体" panose="02010600030101010101" pitchFamily="2" charset="-122"/>
              </a:rPr>
              <a:t>storage</a:t>
            </a:r>
            <a:r>
              <a:rPr lang="zh-CN" altLang="en-US">
                <a:ea typeface="宋体" panose="02010600030101010101" pitchFamily="2" charset="-122"/>
              </a:rPr>
              <a:t>下；节点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通过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id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指针引用</a:t>
            </a:r>
            <a:r>
              <a:rPr lang="zh-CN" altLang="en-US">
                <a:ea typeface="宋体" panose="02010600030101010101" pitchFamily="2" charset="-122"/>
              </a:rPr>
              <a:t>其他</a:t>
            </a:r>
            <a:r>
              <a:rPr lang="en-US" altLang="zh-CN">
                <a:ea typeface="宋体" panose="02010600030101010101" pitchFamily="2" charset="-122"/>
              </a:rPr>
              <a:t>ID</a:t>
            </a:r>
            <a:r>
              <a:rPr lang="zh-CN" altLang="en-US">
                <a:ea typeface="宋体" panose="02010600030101010101" pitchFamily="2" charset="-122"/>
              </a:rPr>
              <a:t>资源，如子节点图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altLang="zh-CN">
                <a:ea typeface="宋体" panose="02010600030101010101" pitchFamily="2" charset="-122"/>
              </a:rPr>
              <a:t>UI</a:t>
            </a:r>
            <a:r>
              <a:rPr lang="zh-CN" altLang="en-US">
                <a:ea typeface="宋体" panose="02010600030101010101" pitchFamily="2" charset="-122"/>
              </a:rPr>
              <a:t>特殊逻辑：按配置控制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显示、绘制绑定输出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值的输入框、下拉菜单等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>
                <a:ea typeface="宋体" panose="02010600030101010101" pitchFamily="2" charset="-122"/>
              </a:rPr>
              <a:t>Next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288" name="Google Shape;288;p45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zh-CN" altLang="en-US">
                <a:ea typeface="宋体" panose="02010600030101010101" pitchFamily="2" charset="-122"/>
              </a:rPr>
              <a:t>材质节点图在</a:t>
            </a:r>
            <a:r>
              <a:rPr lang="en-US" altLang="zh-CN">
                <a:ea typeface="宋体" panose="02010600030101010101" pitchFamily="2" charset="-122"/>
              </a:rPr>
              <a:t>Eevee</a:t>
            </a:r>
            <a:r>
              <a:rPr lang="zh-CN" altLang="en-US">
                <a:ea typeface="宋体" panose="02010600030101010101" pitchFamily="2" charset="-122"/>
              </a:rPr>
              <a:t>渲染器运行流程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节点图应用：</a:t>
            </a:r>
            <a:r>
              <a:rPr lang="en-US" altLang="zh-CN">
                <a:ea typeface="宋体" panose="02010600030101010101" pitchFamily="2" charset="-122"/>
              </a:rPr>
              <a:t>2. </a:t>
            </a:r>
            <a:r>
              <a:rPr lang="zh-CN" altLang="en-US">
                <a:ea typeface="宋体" panose="02010600030101010101" pitchFamily="2" charset="-122"/>
              </a:rPr>
              <a:t>几何节点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77" name="Google Shape;77;p16"/>
          <p:cNvSpPr txBox="1"/>
          <p:nvPr>
            <p:ph type="body" idx="1"/>
          </p:nvPr>
        </p:nvSpPr>
        <p:spPr>
          <a:xfrm>
            <a:off x="311700" y="1152475"/>
            <a:ext cx="6193200" cy="3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zh-TW">
                <a:ea typeface="宋体" panose="02010600030101010101" pitchFamily="2" charset="-122"/>
              </a:rPr>
              <a:t>操作几何元素（点线面等），生成程序化几何体</a:t>
            </a:r>
            <a:endParaRPr lang="zh-CN" altLang="zh-TW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862455" y="1846580"/>
            <a:ext cx="5419090" cy="32327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节点图应用：</a:t>
            </a:r>
            <a:r>
              <a:rPr lang="en-US" altLang="zh-CN">
                <a:ea typeface="宋体" panose="02010600030101010101" pitchFamily="2" charset="-122"/>
              </a:rPr>
              <a:t>3. </a:t>
            </a:r>
            <a:r>
              <a:rPr lang="zh-CN" altLang="en-US">
                <a:ea typeface="宋体" panose="02010600030101010101" pitchFamily="2" charset="-122"/>
              </a:rPr>
              <a:t>合成节点（后处理）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672590" y="1116965"/>
            <a:ext cx="5798820" cy="40265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Outline</a:t>
            </a:r>
            <a:endParaRPr lang="zh-TW"/>
          </a:p>
        </p:txBody>
      </p:sp>
      <p:sp>
        <p:nvSpPr>
          <p:cNvPr id="62" name="Google Shape;62;p14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>
                <a:ea typeface="宋体" panose="02010600030101010101" pitchFamily="2" charset="-122"/>
              </a:rPr>
              <a:t>本视频只介绍通用节点图（序列化和</a:t>
            </a:r>
            <a:r>
              <a:rPr lang="en-US" altLang="zh-CN">
                <a:ea typeface="宋体" panose="02010600030101010101" pitchFamily="2" charset="-122"/>
              </a:rPr>
              <a:t>UI</a:t>
            </a:r>
            <a:r>
              <a:rPr lang="zh-CN" altLang="en-US">
                <a:ea typeface="宋体" panose="02010600030101010101" pitchFamily="2" charset="-122"/>
              </a:rPr>
              <a:t>显示</a:t>
            </a:r>
            <a:r>
              <a:rPr lang="zh-CN">
                <a:ea typeface="宋体" panose="02010600030101010101" pitchFamily="2" charset="-122"/>
              </a:rPr>
              <a:t>）</a:t>
            </a:r>
            <a:endParaRPr lang="zh-CN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>
                <a:ea typeface="宋体" panose="02010600030101010101" pitchFamily="2" charset="-122"/>
              </a:rPr>
              <a:t>相关数据结构</a:t>
            </a:r>
            <a:endParaRPr lang="zh-CN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>
                <a:ea typeface="宋体" panose="02010600030101010101" pitchFamily="2" charset="-122"/>
              </a:rPr>
              <a:t>如何定义节点</a:t>
            </a:r>
            <a:endParaRPr lang="zh-CN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>
                <a:ea typeface="宋体" panose="02010600030101010101" pitchFamily="2" charset="-122"/>
              </a:rPr>
              <a:t>数据存在哪里</a:t>
            </a:r>
            <a:endParaRPr lang="zh-CN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>
                <a:ea typeface="宋体" panose="02010600030101010101" pitchFamily="2" charset="-122"/>
              </a:rPr>
              <a:t>特殊</a:t>
            </a:r>
            <a:r>
              <a:rPr lang="zh-CN" altLang="en-US">
                <a:ea typeface="宋体" panose="02010600030101010101" pitchFamily="2" charset="-122"/>
              </a:rPr>
              <a:t>逻辑（显示</a:t>
            </a:r>
            <a:r>
              <a:rPr lang="en-US" altLang="zh-CN">
                <a:ea typeface="宋体" panose="02010600030101010101" pitchFamily="2" charset="-122"/>
              </a:rPr>
              <a:t>/</a:t>
            </a:r>
            <a:r>
              <a:rPr lang="zh-CN" altLang="en-US">
                <a:ea typeface="宋体" panose="02010600030101010101" pitchFamily="2" charset="-122"/>
              </a:rPr>
              <a:t>隐藏引脚、特殊</a:t>
            </a:r>
            <a:r>
              <a:rPr lang="en-US" altLang="zh-CN">
                <a:ea typeface="宋体" panose="02010600030101010101" pitchFamily="2" charset="-122"/>
              </a:rPr>
              <a:t>UI</a:t>
            </a:r>
            <a:r>
              <a:rPr lang="zh-CN" altLang="en-US">
                <a:ea typeface="宋体" panose="02010600030101010101" pitchFamily="2" charset="-122"/>
              </a:rPr>
              <a:t>控件、</a:t>
            </a:r>
            <a:r>
              <a:rPr lang="en-US" altLang="zh-CN">
                <a:ea typeface="宋体" panose="02010600030101010101" pitchFamily="2" charset="-122"/>
              </a:rPr>
              <a:t>make group</a:t>
            </a:r>
            <a:r>
              <a:rPr lang="zh-CN" altLang="en-US">
                <a:ea typeface="宋体" panose="02010600030101010101" pitchFamily="2" charset="-122"/>
              </a:rPr>
              <a:t>）</a:t>
            </a:r>
            <a:endParaRPr lang="zh-CN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zh-CN">
              <a:ea typeface="宋体" panose="02010600030101010101" pitchFamily="2" charset="-122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CN">
                <a:ea typeface="宋体" panose="02010600030101010101" pitchFamily="2" charset="-122"/>
              </a:rPr>
              <a:t>参考代码：</a:t>
            </a:r>
            <a:r>
              <a:rPr lang="en-US" altLang="zh-CN">
                <a:ea typeface="宋体" panose="02010600030101010101" pitchFamily="2" charset="-122"/>
              </a:rPr>
              <a:t>blender 3.5</a:t>
            </a:r>
            <a:endParaRPr lang="zh-CN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TW">
                <a:ea typeface="宋体" panose="02010600030101010101" pitchFamily="2" charset="-122"/>
              </a:rPr>
              <a:t>类型定义文件：</a:t>
            </a:r>
            <a:r>
              <a:rPr lang="en-US" altLang="zh-CN">
                <a:ea typeface="宋体" panose="02010600030101010101" pitchFamily="2" charset="-122"/>
              </a:rPr>
              <a:t>DNA_node_types.h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92" name="Google Shape;92;p18"/>
          <p:cNvSpPr txBox="1"/>
          <p:nvPr>
            <p:ph type="body" idx="1"/>
          </p:nvPr>
        </p:nvSpPr>
        <p:spPr>
          <a:xfrm>
            <a:off x="311785" y="1152525"/>
            <a:ext cx="8385175" cy="34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TW"/>
              <a:t>bNodeTree</a:t>
            </a:r>
            <a:r>
              <a:rPr lang="zh-CN" altLang="en-US">
                <a:ea typeface="宋体" panose="02010600030101010101" pitchFamily="2" charset="-122"/>
              </a:rPr>
              <a:t>：节点图，虽然叫</a:t>
            </a:r>
            <a:r>
              <a:rPr lang="en-US" altLang="zh-CN">
                <a:ea typeface="宋体" panose="02010600030101010101" pitchFamily="2" charset="-122"/>
              </a:rPr>
              <a:t>tree</a:t>
            </a:r>
            <a:r>
              <a:rPr lang="zh-CN" altLang="en-US">
                <a:ea typeface="宋体" panose="02010600030101010101" pitchFamily="2" charset="-122"/>
              </a:rPr>
              <a:t>但实际上是有向无环图（</a:t>
            </a:r>
            <a:r>
              <a:rPr lang="en-US" altLang="zh-CN">
                <a:ea typeface="宋体" panose="02010600030101010101" pitchFamily="2" charset="-122"/>
              </a:rPr>
              <a:t>DAG</a:t>
            </a:r>
            <a:r>
              <a:rPr lang="zh-CN" altLang="en-US">
                <a:ea typeface="宋体" panose="02010600030101010101" pitchFamily="2" charset="-122"/>
              </a:rPr>
              <a:t>）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CN">
                <a:ea typeface="宋体" panose="02010600030101010101" pitchFamily="2" charset="-122"/>
              </a:rPr>
              <a:t>bNode</a:t>
            </a:r>
            <a:r>
              <a:rPr lang="zh-CN" altLang="en-US">
                <a:ea typeface="宋体" panose="02010600030101010101" pitchFamily="2" charset="-122"/>
              </a:rPr>
              <a:t>：节点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CN">
                <a:ea typeface="宋体" panose="02010600030101010101" pitchFamily="2" charset="-122"/>
              </a:rPr>
              <a:t>bNodeSocket</a:t>
            </a:r>
            <a:r>
              <a:rPr lang="zh-CN" altLang="en-US">
                <a:ea typeface="宋体" panose="02010600030101010101" pitchFamily="2" charset="-122"/>
              </a:rPr>
              <a:t>：输入</a:t>
            </a:r>
            <a:r>
              <a:rPr lang="en-US" altLang="zh-CN">
                <a:ea typeface="宋体" panose="02010600030101010101" pitchFamily="2" charset="-122"/>
              </a:rPr>
              <a:t>/</a:t>
            </a:r>
            <a:r>
              <a:rPr lang="zh-CN" altLang="en-US">
                <a:ea typeface="宋体" panose="02010600030101010101" pitchFamily="2" charset="-122"/>
              </a:rPr>
              <a:t>输出引脚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CN">
                <a:ea typeface="宋体" panose="02010600030101010101" pitchFamily="2" charset="-122"/>
              </a:rPr>
              <a:t>bNodeLink</a:t>
            </a:r>
            <a:r>
              <a:rPr lang="zh-CN" altLang="en-US">
                <a:ea typeface="宋体" panose="02010600030101010101" pitchFamily="2" charset="-122"/>
              </a:rPr>
              <a:t>：连线</a:t>
            </a:r>
            <a:endParaRPr lang="zh-CN" altLang="en-US">
              <a:ea typeface="宋体" panose="02010600030101010101" pitchFamily="2" charset="-12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>
                <a:ea typeface="宋体" panose="02010600030101010101" pitchFamily="2" charset="-122"/>
              </a:rPr>
              <a:t>其他辅助类型、</a:t>
            </a:r>
            <a:r>
              <a:rPr lang="en-US" altLang="zh-CN">
                <a:ea typeface="宋体" panose="02010600030101010101" pitchFamily="2" charset="-122"/>
              </a:rPr>
              <a:t>socket</a:t>
            </a:r>
            <a:r>
              <a:rPr lang="zh-CN" altLang="en-US">
                <a:ea typeface="宋体" panose="02010600030101010101" pitchFamily="2" charset="-122"/>
              </a:rPr>
              <a:t>存值类型等</a:t>
            </a:r>
            <a:endParaRPr lang="en-US" altLang="zh-CN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804670" y="2868930"/>
            <a:ext cx="5534660" cy="22745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/>
              <a:t>bNodeSocket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00" name="Google Shape;100;p19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/>
          </a:p>
        </p:txBody>
      </p:sp>
      <p:pic>
        <p:nvPicPr>
          <p:cNvPr id="1" name="图片 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11785" y="1017905"/>
            <a:ext cx="4036695" cy="40900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441190" y="1017905"/>
            <a:ext cx="4477385" cy="40925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/>
              <a:t>bNode</a:t>
            </a:r>
            <a:endParaRPr lang="en-US" altLang="zh-TW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48920" y="1017905"/>
            <a:ext cx="4105910" cy="409956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354830" y="1008380"/>
            <a:ext cx="4573270" cy="41090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/>
              <a:t>bNodeTree</a:t>
            </a:r>
            <a:endParaRPr lang="en-US" altLang="zh-TW"/>
          </a:p>
        </p:txBody>
      </p:sp>
      <p:sp>
        <p:nvSpPr>
          <p:cNvPr id="115" name="Google Shape;115;p21"/>
          <p:cNvSpPr txBox="1"/>
          <p:nvPr>
            <p:ph type="body" idx="1"/>
          </p:nvPr>
        </p:nvSpPr>
        <p:spPr>
          <a:xfrm>
            <a:off x="311700" y="976975"/>
            <a:ext cx="8520600" cy="38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bNodeTree</a:t>
            </a:r>
            <a:r>
              <a:rPr lang="zh-CN" altLang="en-US" sz="1600">
                <a:ea typeface="宋体" panose="02010600030101010101" pitchFamily="2" charset="-122"/>
              </a:rPr>
              <a:t>是</a:t>
            </a:r>
            <a:r>
              <a:rPr lang="en-US" altLang="zh-CN" sz="1600">
                <a:ea typeface="宋体" panose="02010600030101010101" pitchFamily="2" charset="-122"/>
              </a:rPr>
              <a:t>ID</a:t>
            </a:r>
            <a:r>
              <a:rPr lang="zh-CN" altLang="en-US" sz="1600">
                <a:ea typeface="宋体" panose="02010600030101010101" pitchFamily="2" charset="-122"/>
              </a:rPr>
              <a:t>的子类，标识符ID_NT = MAKE_ID2('N', 'T')</a:t>
            </a:r>
            <a:endParaRPr lang="zh-CN" altLang="en-US" sz="1600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48005" y="1785620"/>
            <a:ext cx="3787140" cy="32404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782820" y="1785620"/>
            <a:ext cx="3674745" cy="323977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COMMONDATA" val="eyJoZGlkIjoiZjM1ZTcwZWY2OTFiMGNkMDY3OTUwNTk0NWU5MWNiNDUifQ=="/>
  <p:tag name="KSO_WPP_MARK_KEY" val="766e2e9a-54e5-4e12-9940-730280e0b5f6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2232</Words>
  <Application>WPS 演示</Application>
  <PresentationFormat/>
  <Paragraphs>124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Arial</vt:lpstr>
      <vt:lpstr>宋体</vt:lpstr>
      <vt:lpstr>Wingdings</vt:lpstr>
      <vt:lpstr>Arial</vt:lpstr>
      <vt:lpstr>微软雅黑</vt:lpstr>
      <vt:lpstr>Arial Unicode MS</vt:lpstr>
      <vt:lpstr>Simple Light</vt:lpstr>
      <vt:lpstr>1. 通用节点图</vt:lpstr>
      <vt:lpstr>节点图应用：1. 材质节点</vt:lpstr>
      <vt:lpstr>节点图应用：2. 几何节点</vt:lpstr>
      <vt:lpstr>节点图应用：3. 合成节点（后处理）</vt:lpstr>
      <vt:lpstr>Outline</vt:lpstr>
      <vt:lpstr>类型定义文件：DNA_node_types.h</vt:lpstr>
      <vt:lpstr>bNodeSocket</vt:lpstr>
      <vt:lpstr>bNode</vt:lpstr>
      <vt:lpstr>bNodeTree</vt:lpstr>
      <vt:lpstr>bNodeLink</vt:lpstr>
      <vt:lpstr>节点定义示例：principled bsdf</vt:lpstr>
      <vt:lpstr>数据存储：1. bNodeTree</vt:lpstr>
      <vt:lpstr>数据存储：2. bNode</vt:lpstr>
      <vt:lpstr>数据存储：3. bNodeSocket（常规）</vt:lpstr>
      <vt:lpstr>数据存储：3. bNodeSocket（子节点图）</vt:lpstr>
      <vt:lpstr>数据存储：4. socket value</vt:lpstr>
      <vt:lpstr>特殊逻辑举例：1. 引脚数配置</vt:lpstr>
      <vt:lpstr>特殊逻辑举例：1. 引脚数配置</vt:lpstr>
      <vt:lpstr>特殊逻辑举例：2. 特殊UI控件（设置输出socket值）</vt:lpstr>
      <vt:lpstr>特殊逻辑举例：2. 特殊UI控件（下拉配置菜单）</vt:lpstr>
      <vt:lpstr>特殊逻辑举例：2. 特殊UI控件（color ramp）</vt:lpstr>
      <vt:lpstr>特殊逻辑举例：3. make group</vt:lpstr>
      <vt:lpstr>特殊逻辑举例：3. make group</vt:lpstr>
      <vt:lpstr>总结</vt:lpstr>
      <vt:lpstr>Next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Blender源码解析blend文件读写</dc:title>
  <dc:creator/>
  <cp:lastModifiedBy>Admin</cp:lastModifiedBy>
  <cp:revision>97</cp:revision>
  <dcterms:created xsi:type="dcterms:W3CDTF">2022-07-15T07:45:00Z</dcterms:created>
  <dcterms:modified xsi:type="dcterms:W3CDTF">2023-04-29T13:08:41Z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71D3E94CE42F40748E8046417CB374D0</vt:lpwstr>
  </property>
  <property fmtid="{D5CDD505-2E9C-101B-9397-08002B2CF9AE}" pid="3" name="KSOProductBuildVer">
    <vt:lpwstr>2052-11.1.0.14036</vt:lpwstr>
  </property>
</Properties>
</file>